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7"/>
  </p:notesMasterIdLst>
  <p:sldIdLst>
    <p:sldId id="281" r:id="rId2"/>
    <p:sldId id="256" r:id="rId3"/>
    <p:sldId id="277" r:id="rId4"/>
    <p:sldId id="259" r:id="rId5"/>
    <p:sldId id="270" r:id="rId6"/>
    <p:sldId id="276" r:id="rId7"/>
    <p:sldId id="267" r:id="rId8"/>
    <p:sldId id="268" r:id="rId9"/>
    <p:sldId id="282" r:id="rId10"/>
    <p:sldId id="279" r:id="rId11"/>
    <p:sldId id="274" r:id="rId12"/>
    <p:sldId id="265" r:id="rId13"/>
    <p:sldId id="272" r:id="rId14"/>
    <p:sldId id="280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8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9D4E2-26F2-41C0-B358-EE0287F57415}" type="datetimeFigureOut">
              <a:rPr lang="ru-RU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6666A1-41CE-46A8-9E38-A42A4E555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2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F27C7F-1578-433E-8F8E-C832810B327D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D6231D-E71C-475C-956F-6706D3184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61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9F43-CE4C-4281-BF63-A9061E554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4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A0C5-64F7-45F6-8502-AC585BF98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7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BD49-3B5E-47EE-BF8D-39847FA35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5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E4D8-FA00-496B-984B-1B06EAA3D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3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000E-7C8E-4F2A-BBE7-3D207CD0E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1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AF11-2F4E-4DCA-B8AB-FEB29925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6A59B-F31C-4A61-8B94-FCD4138DF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E73D-DA24-476B-B567-FA9F6B88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D3DF-8A30-4E23-A030-6F4B7D107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23F7-ED68-4BF6-BBFC-5748D49E3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3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9DBBF6-B86B-46C4-BA6A-86688DEB7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58" r:id="rId7"/>
    <p:sldLayoutId id="2147483859" r:id="rId8"/>
    <p:sldLayoutId id="2147483860" r:id="rId9"/>
    <p:sldLayoutId id="2147483867" r:id="rId10"/>
    <p:sldLayoutId id="21474838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cntd.ru/document/1200006960" TargetMode="External"/><Relationship Id="rId3" Type="http://schemas.openxmlformats.org/officeDocument/2006/relationships/hyperlink" Target="http://docs.cntd.ru/document/1200044480" TargetMode="External"/><Relationship Id="rId7" Type="http://schemas.openxmlformats.org/officeDocument/2006/relationships/hyperlink" Target="http://docs.cntd.ru/document/120003953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ntd.ru/document/1200034383" TargetMode="External"/><Relationship Id="rId5" Type="http://schemas.openxmlformats.org/officeDocument/2006/relationships/hyperlink" Target="http://docs.cntd.ru/document/1200038796" TargetMode="External"/><Relationship Id="rId4" Type="http://schemas.openxmlformats.org/officeDocument/2006/relationships/hyperlink" Target="http://docs.cntd.ru/document/12000637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vening-kazan.ru/news/daby-dur-kazhdogo-byla-vidna-zamglavy-minzdrava-rf-lishilas-dolzhnosti-posle-kosnoyazychnogo-vystupleniya-na-publik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4877" t="24599" r="49159" b="9165"/>
          <a:stretch/>
        </p:blipFill>
        <p:spPr bwMode="auto">
          <a:xfrm>
            <a:off x="179512" y="116632"/>
            <a:ext cx="8856984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8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247900"/>
            <a:ext cx="8358188" cy="4181475"/>
          </a:xfrm>
        </p:spPr>
        <p:txBody>
          <a:bodyPr/>
          <a:lstStyle/>
          <a:p>
            <a:pPr eaLnBrk="1" hangingPunct="1"/>
            <a:r>
              <a:rPr lang="ru-RU" dirty="0" smtClean="0"/>
              <a:t>Предложения более сложные, чем в обычной речи  (используются вводные слова, причастные и деепричастные обороты и т.д.)</a:t>
            </a:r>
          </a:p>
          <a:p>
            <a:pPr eaLnBrk="1" hangingPunct="1"/>
            <a:r>
              <a:rPr lang="ru-RU" dirty="0" smtClean="0"/>
              <a:t>Лаконичность и информационная </a:t>
            </a:r>
            <a:r>
              <a:rPr lang="ru-RU" dirty="0"/>
              <a:t>насыщенность </a:t>
            </a:r>
            <a:r>
              <a:rPr lang="ru-RU" dirty="0" smtClean="0"/>
              <a:t>(большое </a:t>
            </a:r>
            <a:r>
              <a:rPr lang="ru-RU" dirty="0"/>
              <a:t>количество </a:t>
            </a:r>
            <a:r>
              <a:rPr lang="ru-RU" dirty="0" smtClean="0"/>
              <a:t>фактов) в </a:t>
            </a:r>
            <a:r>
              <a:rPr lang="ru-RU" dirty="0"/>
              <a:t>одном предложении</a:t>
            </a:r>
          </a:p>
          <a:p>
            <a:pPr eaLnBrk="1" hangingPunct="1"/>
            <a:r>
              <a:rPr lang="ru-RU" dirty="0"/>
              <a:t>Стандартное расположение материала (информации), нередкая обязательность формы </a:t>
            </a:r>
            <a:r>
              <a:rPr lang="ru-RU" dirty="0" smtClean="0"/>
              <a:t>(план</a:t>
            </a:r>
            <a:r>
              <a:rPr lang="ru-RU" dirty="0"/>
              <a:t>, акт, отчет, протокол, справка, деловое письмо, докладная записка</a:t>
            </a:r>
            <a:r>
              <a:rPr lang="ru-RU" dirty="0" smtClean="0"/>
              <a:t> </a:t>
            </a:r>
            <a:r>
              <a:rPr lang="ru-RU" dirty="0"/>
              <a:t>и т.д</a:t>
            </a:r>
            <a:r>
              <a:rPr lang="ru-RU" dirty="0" smtClean="0"/>
              <a:t>.)</a:t>
            </a:r>
          </a:p>
          <a:p>
            <a:pPr eaLnBrk="1" hangingPunct="1"/>
            <a:endParaRPr lang="ru-RU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0" y="569913"/>
            <a:ext cx="5715000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Особенности построения научного и делового текста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431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70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500063"/>
            <a:ext cx="5159375" cy="1054100"/>
          </a:xfrm>
        </p:spPr>
        <p:txBody>
          <a:bodyPr/>
          <a:lstStyle/>
          <a:p>
            <a:pPr eaLnBrk="1" hangingPunct="1"/>
            <a:r>
              <a:rPr lang="ru-RU" sz="3600" smtClean="0"/>
              <a:t>Реферативный стиль изложения:</a:t>
            </a:r>
          </a:p>
        </p:txBody>
      </p:sp>
      <p:sp>
        <p:nvSpPr>
          <p:cNvPr id="21507" name="AutoShape 5" descr="https://images.vectorhq.com/images/istock/previews/2591/25914333-book-with-image-of-a-boy-read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2209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2875"/>
            <a:ext cx="22844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247900"/>
            <a:ext cx="8358188" cy="41814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B050"/>
                </a:solidFill>
              </a:rPr>
              <a:t> </a:t>
            </a:r>
            <a:r>
              <a:rPr lang="ru-RU" sz="3200" smtClean="0">
                <a:solidFill>
                  <a:srgbClr val="0070C0"/>
                </a:solidFill>
              </a:rPr>
              <a:t>Поиск мнений различных авторов по  изучаемому вопросу</a:t>
            </a:r>
          </a:p>
          <a:p>
            <a:pPr eaLnBrk="1" hangingPunct="1"/>
            <a:r>
              <a:rPr lang="ru-RU" sz="3200" smtClean="0">
                <a:solidFill>
                  <a:srgbClr val="0070C0"/>
                </a:solidFill>
              </a:rPr>
              <a:t> </a:t>
            </a:r>
            <a:r>
              <a:rPr lang="ru-RU" sz="3200" smtClean="0">
                <a:solidFill>
                  <a:srgbClr val="00B050"/>
                </a:solidFill>
              </a:rPr>
              <a:t>Цитирование мнений, их  сопоставление,  акцентирование различий, по возможности – группировка</a:t>
            </a:r>
          </a:p>
          <a:p>
            <a:pPr eaLnBrk="1" hangingPunct="1"/>
            <a:r>
              <a:rPr lang="ru-RU" sz="3200" smtClean="0">
                <a:solidFill>
                  <a:srgbClr val="7030A0"/>
                </a:solidFill>
              </a:rPr>
              <a:t>Вывод автора (согласие с одним из мнений, дополнение и т.д.)</a:t>
            </a:r>
          </a:p>
          <a:p>
            <a:pPr eaLnBrk="1" hangingPunct="1"/>
            <a:endParaRPr lang="ru-RU" sz="3200" smtClean="0">
              <a:solidFill>
                <a:srgbClr val="0070C0"/>
              </a:solidFill>
            </a:endParaRPr>
          </a:p>
          <a:p>
            <a:pPr eaLnBrk="1" hangingPunct="1"/>
            <a:endParaRPr lang="ru-RU" sz="3200" smtClean="0"/>
          </a:p>
          <a:p>
            <a:pPr eaLnBrk="1" hangingPunct="1"/>
            <a:endParaRPr lang="ru-RU" sz="3200" smtClean="0"/>
          </a:p>
          <a:p>
            <a:pPr eaLnBrk="1" hangingPunct="1"/>
            <a:endParaRPr lang="ru-RU" sz="32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2133600"/>
            <a:ext cx="8786813" cy="4497388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  <a:defRPr/>
            </a:pPr>
            <a:r>
              <a:rPr lang="ru-RU" sz="1700" dirty="0" smtClean="0"/>
              <a:t>Р. Каплан и Д. Нортон отмечают, что ученые до сих пор не пришли к единому мнению </a:t>
            </a:r>
            <a:r>
              <a:rPr lang="ru-RU" sz="1700" dirty="0"/>
              <a:t>по поводу </a:t>
            </a:r>
            <a:r>
              <a:rPr lang="ru-RU" sz="1700" dirty="0" smtClean="0"/>
              <a:t>термина </a:t>
            </a:r>
            <a:r>
              <a:rPr lang="ru-RU" sz="1700" dirty="0"/>
              <a:t>«стратегия» [</a:t>
            </a:r>
            <a:r>
              <a:rPr lang="ru-RU" sz="1700" dirty="0" smtClean="0"/>
              <a:t>98]. Мы </a:t>
            </a:r>
            <a:r>
              <a:rPr lang="ru-RU" sz="1700" dirty="0">
                <a:solidFill>
                  <a:srgbClr val="C00000"/>
                </a:solidFill>
              </a:rPr>
              <a:t>проанализировали </a:t>
            </a:r>
            <a:r>
              <a:rPr lang="ru-RU" sz="1700" dirty="0" smtClean="0">
                <a:solidFill>
                  <a:srgbClr val="C00000"/>
                </a:solidFill>
              </a:rPr>
              <a:t>определения</a:t>
            </a:r>
            <a:r>
              <a:rPr lang="ru-RU" sz="1700" dirty="0" smtClean="0"/>
              <a:t>, которые дают разные ученые, и предлагаем все подходы  </a:t>
            </a:r>
            <a:r>
              <a:rPr lang="ru-RU" sz="1700" dirty="0"/>
              <a:t>разделить </a:t>
            </a:r>
            <a:r>
              <a:rPr lang="ru-RU" sz="1700" dirty="0" smtClean="0"/>
              <a:t>на три группы.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700" b="1" dirty="0" smtClean="0">
                <a:solidFill>
                  <a:srgbClr val="0000FF"/>
                </a:solidFill>
              </a:rPr>
              <a:t>Первую группу </a:t>
            </a:r>
            <a:r>
              <a:rPr lang="ru-RU" sz="1700" dirty="0" smtClean="0"/>
              <a:t>представляет И. </a:t>
            </a:r>
            <a:r>
              <a:rPr lang="ru-RU" sz="1700" dirty="0" err="1" smtClean="0"/>
              <a:t>Ансофф</a:t>
            </a:r>
            <a:r>
              <a:rPr lang="ru-RU" sz="1700" dirty="0" smtClean="0"/>
              <a:t>, по мнению которого, стратегия – это набор правил принятия решений относительно поведения организации [18]. </a:t>
            </a:r>
            <a:r>
              <a:rPr lang="ru-RU" sz="1700" dirty="0" smtClean="0">
                <a:solidFill>
                  <a:srgbClr val="0000FF"/>
                </a:solidFill>
              </a:rPr>
              <a:t>Такого же понимания</a:t>
            </a:r>
            <a:r>
              <a:rPr lang="ru-RU" sz="1700" dirty="0" smtClean="0"/>
              <a:t>, названного нами </a:t>
            </a:r>
            <a:r>
              <a:rPr lang="ru-RU" sz="1700" b="1" dirty="0" smtClean="0"/>
              <a:t>«</a:t>
            </a:r>
            <a:r>
              <a:rPr lang="ru-RU" sz="1700" b="1" dirty="0" smtClean="0">
                <a:solidFill>
                  <a:srgbClr val="008000"/>
                </a:solidFill>
              </a:rPr>
              <a:t>регулятивным</a:t>
            </a:r>
            <a:r>
              <a:rPr lang="ru-RU" sz="1700" dirty="0" smtClean="0"/>
              <a:t>», придерживаются С.  </a:t>
            </a:r>
            <a:r>
              <a:rPr lang="ru-RU" sz="1700" dirty="0" err="1" smtClean="0"/>
              <a:t>Левицки</a:t>
            </a:r>
            <a:r>
              <a:rPr lang="ru-RU" sz="1700" dirty="0" smtClean="0"/>
              <a:t>, К. </a:t>
            </a:r>
            <a:r>
              <a:rPr lang="ru-RU" sz="1700" dirty="0" err="1" smtClean="0"/>
              <a:t>Боумен</a:t>
            </a:r>
            <a:r>
              <a:rPr lang="ru-RU" sz="1700" dirty="0" smtClean="0"/>
              <a:t> [139, 48].</a:t>
            </a:r>
          </a:p>
          <a:p>
            <a:pPr marL="0" algn="just">
              <a:spcBef>
                <a:spcPts val="0"/>
              </a:spcBef>
              <a:buNone/>
              <a:defRPr/>
            </a:pPr>
            <a:r>
              <a:rPr lang="ru-RU" sz="1700" b="1" dirty="0" smtClean="0">
                <a:solidFill>
                  <a:srgbClr val="0000FF"/>
                </a:solidFill>
              </a:rPr>
              <a:t>Вторую группу </a:t>
            </a:r>
            <a:r>
              <a:rPr lang="ru-RU" sz="1700" dirty="0" smtClean="0"/>
              <a:t>представляет Д. </a:t>
            </a:r>
            <a:r>
              <a:rPr lang="ru-RU" sz="1700" dirty="0" err="1" smtClean="0"/>
              <a:t>Хасси</a:t>
            </a:r>
            <a:r>
              <a:rPr lang="ru-RU" sz="1700" dirty="0" smtClean="0"/>
              <a:t>. Он определяет стратегию как совокупность средств, с помощью которых организация приближается  к достижению своих долгосрочных целей [272]. Такой подход </a:t>
            </a:r>
            <a:r>
              <a:rPr lang="ru-RU" sz="1700" dirty="0"/>
              <a:t>можно </a:t>
            </a:r>
            <a:r>
              <a:rPr lang="ru-RU" sz="1700" dirty="0" smtClean="0"/>
              <a:t>назвать </a:t>
            </a:r>
            <a:r>
              <a:rPr lang="ru-RU" sz="1700" b="1" dirty="0" smtClean="0"/>
              <a:t>«</a:t>
            </a:r>
            <a:r>
              <a:rPr lang="ru-RU" sz="1700" b="1" dirty="0" smtClean="0">
                <a:solidFill>
                  <a:srgbClr val="008000"/>
                </a:solidFill>
              </a:rPr>
              <a:t>целевым</a:t>
            </a:r>
            <a:r>
              <a:rPr lang="ru-RU" sz="1700" b="1" dirty="0" smtClean="0"/>
              <a:t>»</a:t>
            </a:r>
            <a:r>
              <a:rPr lang="ru-RU" sz="1700" dirty="0" smtClean="0"/>
              <a:t>.   </a:t>
            </a:r>
            <a:r>
              <a:rPr lang="ru-RU" sz="1700" dirty="0" smtClean="0">
                <a:solidFill>
                  <a:srgbClr val="0000FF"/>
                </a:solidFill>
              </a:rPr>
              <a:t>Схожие определения дают </a:t>
            </a:r>
            <a:r>
              <a:rPr lang="ru-RU" sz="1700" dirty="0" smtClean="0"/>
              <a:t>Б. Карлофф и А. </a:t>
            </a:r>
            <a:r>
              <a:rPr lang="ru-RU" sz="1700" dirty="0" err="1" smtClean="0"/>
              <a:t>Чандлер</a:t>
            </a:r>
            <a:r>
              <a:rPr lang="ru-RU" sz="1700" dirty="0" smtClean="0"/>
              <a:t>,  дополняя необходимостью внимания к ресурсам организации [100, 251, 296].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700" dirty="0" smtClean="0"/>
              <a:t>М. Портер и Х. </a:t>
            </a:r>
            <a:r>
              <a:rPr lang="ru-RU" sz="1700" dirty="0" err="1" smtClean="0"/>
              <a:t>Виссема</a:t>
            </a:r>
            <a:r>
              <a:rPr lang="ru-RU" sz="1700" dirty="0" smtClean="0"/>
              <a:t>  </a:t>
            </a:r>
            <a:r>
              <a:rPr lang="ru-RU" sz="1700" b="1" dirty="0" smtClean="0"/>
              <a:t>(</a:t>
            </a:r>
            <a:r>
              <a:rPr lang="ru-RU" sz="1700" b="1" dirty="0" smtClean="0">
                <a:solidFill>
                  <a:srgbClr val="0000FF"/>
                </a:solidFill>
              </a:rPr>
              <a:t>третья группа</a:t>
            </a:r>
            <a:r>
              <a:rPr lang="ru-RU" sz="1700" b="1" dirty="0" smtClean="0"/>
              <a:t>) </a:t>
            </a:r>
            <a:r>
              <a:rPr lang="ru-RU" sz="1700" dirty="0" smtClean="0"/>
              <a:t>рассматривают стратегию с  точки зрения </a:t>
            </a:r>
            <a:r>
              <a:rPr lang="ru-RU" sz="1700" b="1" dirty="0" smtClean="0">
                <a:solidFill>
                  <a:srgbClr val="008000"/>
                </a:solidFill>
              </a:rPr>
              <a:t>конкурентной борьбы</a:t>
            </a:r>
            <a:r>
              <a:rPr lang="ru-RU" sz="1700" dirty="0" smtClean="0"/>
              <a:t>, подразумевая  выбор тех видов деятельности, в которых организация создаст конкурентное преимущество [202, 61 ]. </a:t>
            </a:r>
            <a:r>
              <a:rPr lang="ru-RU" sz="1700" dirty="0" smtClean="0">
                <a:solidFill>
                  <a:srgbClr val="0000FF"/>
                </a:solidFill>
              </a:rPr>
              <a:t>К ним присоединяется</a:t>
            </a:r>
            <a:r>
              <a:rPr lang="ru-RU" sz="1700" dirty="0" smtClean="0"/>
              <a:t> А. Томпсон и А. Дж. </a:t>
            </a:r>
            <a:r>
              <a:rPr lang="ru-RU" sz="1700" dirty="0" err="1" smtClean="0"/>
              <a:t>Стрикленд</a:t>
            </a:r>
            <a:r>
              <a:rPr lang="ru-RU" sz="1700" dirty="0" smtClean="0"/>
              <a:t>, М. </a:t>
            </a:r>
            <a:r>
              <a:rPr lang="ru-RU" sz="1700" dirty="0" err="1" smtClean="0"/>
              <a:t>Байе</a:t>
            </a:r>
            <a:r>
              <a:rPr lang="ru-RU" sz="1700" dirty="0" smtClean="0"/>
              <a:t>, [256, 25, 79].</a:t>
            </a:r>
          </a:p>
          <a:p>
            <a:pPr marL="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Наиболее подходящим </a:t>
            </a:r>
            <a:r>
              <a:rPr lang="ru-RU" sz="1700" b="1" dirty="0" smtClean="0">
                <a:solidFill>
                  <a:srgbClr val="C00000"/>
                </a:solidFill>
              </a:rPr>
              <a:t>с позиций нашего исследования  </a:t>
            </a:r>
            <a:r>
              <a:rPr lang="ru-RU" sz="1700" dirty="0" smtClean="0"/>
              <a:t>представляется </a:t>
            </a:r>
            <a:r>
              <a:rPr lang="ru-RU" sz="1700" b="1" dirty="0" smtClean="0"/>
              <a:t>«целевой» </a:t>
            </a:r>
            <a:r>
              <a:rPr lang="ru-RU" sz="1700" dirty="0" smtClean="0"/>
              <a:t>подход, который, указывает на главную характеристику стратегического планирования –  направленность процесса. </a:t>
            </a:r>
          </a:p>
          <a:p>
            <a:pPr marL="0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500063"/>
            <a:ext cx="5159375" cy="10541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Реферативный стиль изложения !!!</a:t>
            </a:r>
          </a:p>
        </p:txBody>
      </p:sp>
      <p:sp>
        <p:nvSpPr>
          <p:cNvPr id="20484" name="AutoShape 5" descr="https://images.vectorhq.com/images/istock/previews/2591/25914333-book-with-image-of-a-boy-read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2209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2875"/>
            <a:ext cx="22844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43125"/>
            <a:ext cx="8318500" cy="1143000"/>
          </a:xfrm>
        </p:spPr>
        <p:txBody>
          <a:bodyPr rtlCol="0">
            <a:normAutofit fontScale="47500" lnSpcReduction="2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5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5900" dirty="0" smtClean="0"/>
              <a:t>Все цитаты и заимствования следует обязательно подкреплять ссылками на первоисточники.</a:t>
            </a: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858125" cy="928688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Объективность</a:t>
            </a:r>
            <a:br>
              <a:rPr lang="ru-RU" sz="3600" dirty="0" smtClean="0"/>
            </a:br>
            <a:r>
              <a:rPr lang="ru-RU" sz="3600" dirty="0" smtClean="0"/>
              <a:t> и достоверность (</a:t>
            </a:r>
            <a:r>
              <a:rPr lang="ru-RU" sz="3600" dirty="0" err="1" smtClean="0"/>
              <a:t>антиплагиат</a:t>
            </a:r>
            <a:r>
              <a:rPr lang="ru-RU" sz="3600" dirty="0" smtClean="0"/>
              <a:t>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3286125"/>
            <a:ext cx="4429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marL="365760" indent="-36576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ru-RU" sz="5900" i="0" dirty="0">
                <a:solidFill>
                  <a:srgbClr val="262626"/>
                </a:solidFill>
                <a:latin typeface="+mn-lt"/>
              </a:rPr>
              <a:t> </a:t>
            </a:r>
            <a:r>
              <a:rPr lang="ru-RU" sz="5500" i="0" dirty="0">
                <a:solidFill>
                  <a:srgbClr val="262626"/>
                </a:solidFill>
                <a:latin typeface="+mn-lt"/>
              </a:rPr>
              <a:t>В случае </a:t>
            </a:r>
            <a:r>
              <a:rPr lang="ru-RU" sz="5500" i="0" dirty="0">
                <a:solidFill>
                  <a:srgbClr val="FF0000"/>
                </a:solidFill>
                <a:latin typeface="+mn-lt"/>
              </a:rPr>
              <a:t>прямого заимствования </a:t>
            </a:r>
            <a:r>
              <a:rPr lang="ru-RU" sz="5500" i="0" dirty="0">
                <a:solidFill>
                  <a:srgbClr val="262626"/>
                </a:solidFill>
                <a:latin typeface="+mn-lt"/>
              </a:rPr>
              <a:t>чужого авторского текста </a:t>
            </a:r>
            <a:r>
              <a:rPr lang="ru-RU" sz="5500" i="0" dirty="0">
                <a:solidFill>
                  <a:srgbClr val="FF0000"/>
                </a:solidFill>
                <a:latin typeface="+mn-lt"/>
              </a:rPr>
              <a:t>без ссылки</a:t>
            </a:r>
            <a:r>
              <a:rPr lang="ru-RU" sz="5500" i="0" dirty="0">
                <a:solidFill>
                  <a:srgbClr val="262626"/>
                </a:solidFill>
                <a:latin typeface="+mn-lt"/>
              </a:rPr>
              <a:t> на источник такое заимствование называется </a:t>
            </a:r>
            <a:r>
              <a:rPr lang="ru-RU" sz="5500" i="0" dirty="0">
                <a:solidFill>
                  <a:srgbClr val="FF0000"/>
                </a:solidFill>
                <a:latin typeface="+mn-lt"/>
              </a:rPr>
              <a:t>плагиатом</a:t>
            </a:r>
            <a:r>
              <a:rPr lang="ru-RU" sz="5500" i="0" dirty="0">
                <a:solidFill>
                  <a:srgbClr val="262626"/>
                </a:solidFill>
                <a:latin typeface="+mn-lt"/>
              </a:rPr>
              <a:t> и </a:t>
            </a:r>
            <a:r>
              <a:rPr lang="ru-RU" sz="5500" i="0" dirty="0">
                <a:solidFill>
                  <a:srgbClr val="FF0000"/>
                </a:solidFill>
                <a:latin typeface="+mn-lt"/>
              </a:rPr>
              <a:t>карается Законом </a:t>
            </a:r>
            <a:r>
              <a:rPr lang="ru-RU" sz="5500" i="0" dirty="0">
                <a:solidFill>
                  <a:srgbClr val="262626"/>
                </a:solidFill>
                <a:latin typeface="+mn-lt"/>
              </a:rPr>
              <a:t>об интеллектуальной собственности и авторских правах.</a:t>
            </a:r>
            <a:endParaRPr lang="ru-RU" sz="5500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65760" indent="-36576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ru-RU" sz="5500" i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65760" indent="-36576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429000"/>
            <a:ext cx="30718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253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16832"/>
            <a:ext cx="7747000" cy="3878263"/>
          </a:xfrm>
        </p:spPr>
        <p:txBody>
          <a:bodyPr/>
          <a:lstStyle/>
          <a:p>
            <a:r>
              <a:rPr lang="ru-RU" sz="2000" dirty="0"/>
              <a:t>Австрийский министр труда, семьи и молодежи </a:t>
            </a:r>
            <a:r>
              <a:rPr lang="ru-RU" sz="2000" dirty="0" smtClean="0"/>
              <a:t>Кристина </a:t>
            </a:r>
            <a:r>
              <a:rPr lang="ru-RU" sz="2000" dirty="0" err="1"/>
              <a:t>Ашбахер</a:t>
            </a:r>
            <a:r>
              <a:rPr lang="ru-RU" sz="2000" dirty="0"/>
              <a:t> </a:t>
            </a:r>
            <a:r>
              <a:rPr lang="ru-RU" sz="2000" dirty="0" smtClean="0"/>
              <a:t>ушла </a:t>
            </a:r>
            <a:r>
              <a:rPr lang="ru-RU" sz="2000" dirty="0"/>
              <a:t>в отставку из-за обвинений в плагиате. </a:t>
            </a:r>
            <a:endParaRPr lang="ru-RU" sz="2000" dirty="0" smtClean="0"/>
          </a:p>
          <a:p>
            <a:r>
              <a:rPr lang="ru-RU" sz="2000" dirty="0"/>
              <a:t>Ранее, в ноябре 2020 года, из-за обвинений в плагиате была вынуждена отказаться от научной степени министр по делам семьи </a:t>
            </a:r>
            <a:r>
              <a:rPr lang="ru-RU" sz="2000" dirty="0" smtClean="0"/>
              <a:t>Германии Франциска </a:t>
            </a:r>
            <a:r>
              <a:rPr lang="ru-RU" sz="2000" dirty="0" err="1" smtClean="0"/>
              <a:t>Гиффай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В апреле 2012 года обвинения в плагиате были выдвинуты против тогдашнего министра образования ФРГ Аннете </a:t>
            </a:r>
            <a:r>
              <a:rPr lang="ru-RU" sz="2000" dirty="0" err="1" smtClean="0"/>
              <a:t>Шаван</a:t>
            </a:r>
            <a:r>
              <a:rPr lang="ru-RU" sz="2000" dirty="0" smtClean="0"/>
              <a:t>. </a:t>
            </a:r>
            <a:r>
              <a:rPr lang="ru-RU" sz="2000" dirty="0"/>
              <a:t>В 2013 году Университет Дюссельдорфа лишил ее кандидатской степени, после чего </a:t>
            </a:r>
            <a:r>
              <a:rPr lang="ru-RU" sz="2000" dirty="0" err="1"/>
              <a:t>Шаван</a:t>
            </a:r>
            <a:r>
              <a:rPr lang="ru-RU" sz="2000" dirty="0"/>
              <a:t> ушла в </a:t>
            </a:r>
            <a:r>
              <a:rPr lang="ru-RU" sz="2000" dirty="0" smtClean="0"/>
              <a:t>отставку</a:t>
            </a:r>
          </a:p>
          <a:p>
            <a:r>
              <a:rPr lang="ru-RU" sz="2000" dirty="0"/>
              <a:t>В 2011 году по аналогичным причинам завершил политическую карьеру и уехал из ФРГ в США тогдашний министр обороны Карл-Теодор </a:t>
            </a:r>
            <a:r>
              <a:rPr lang="ru-RU" sz="2000" dirty="0" err="1"/>
              <a:t>цу</a:t>
            </a:r>
            <a:r>
              <a:rPr lang="ru-RU" sz="2000" dirty="0"/>
              <a:t> Гуттенберг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69913"/>
            <a:ext cx="8462714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Последствия нарушения объективности и достоверности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9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318500" cy="500062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/>
              <a:t>Оформление в соответствии с требованиями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71500"/>
            <a:ext cx="8572500" cy="576263"/>
          </a:xfrm>
        </p:spPr>
        <p:txBody>
          <a:bodyPr/>
          <a:lstStyle/>
          <a:p>
            <a:pPr eaLnBrk="1" hangingPunct="1"/>
            <a:r>
              <a:rPr lang="ru-RU" sz="3600" smtClean="0"/>
              <a:t>Строгая нормированность в оформлении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3" t="15001" r="31787" b="2594"/>
          <a:stretch>
            <a:fillRect/>
          </a:stretch>
        </p:blipFill>
        <p:spPr bwMode="auto">
          <a:xfrm>
            <a:off x="142875" y="2357438"/>
            <a:ext cx="354488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14750" y="2071688"/>
            <a:ext cx="5429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5900" i="0" dirty="0">
                <a:solidFill>
                  <a:srgbClr val="262626"/>
                </a:solidFill>
                <a:latin typeface="+mn-lt"/>
              </a:rPr>
              <a:t> </a:t>
            </a:r>
            <a:r>
              <a:rPr lang="ru-RU" sz="6400" b="1" i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настоящем стандарте использованы нормативные ссылки на следующие стандарты:</a:t>
            </a:r>
          </a:p>
          <a:p>
            <a:pPr>
              <a:defRPr/>
            </a:pPr>
            <a:endParaRPr lang="ru-RU" sz="6400" b="1" i="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sz="6000" u="sng" dirty="0">
                <a:solidFill>
                  <a:schemeClr val="tx2">
                    <a:lumMod val="50000"/>
                  </a:schemeClr>
                </a:solidFill>
                <a:hlinkClick r:id="rId3"/>
              </a:rPr>
              <a:t>ГОСТ Р 7.0.4-2006</a:t>
            </a:r>
            <a:r>
              <a:rPr lang="ru-RU" sz="6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dirty="0"/>
              <a:t>Система стандартов по информации, библиотечному и издательскому делу. </a:t>
            </a:r>
            <a:r>
              <a:rPr lang="ru-RU" sz="6000" b="1" i="0" dirty="0"/>
              <a:t>Общие требования и правила оформления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u="sng" dirty="0">
                <a:hlinkClick r:id="rId4"/>
              </a:rPr>
              <a:t>ГОСТ Р 7.0.5-2008</a:t>
            </a:r>
            <a:r>
              <a:rPr lang="ru-RU" sz="6000" dirty="0"/>
              <a:t> Система стандартов по информации, библиотечному и издательскому делу. </a:t>
            </a:r>
            <a:r>
              <a:rPr lang="ru-RU" sz="6000" b="1" i="0" dirty="0"/>
              <a:t>Библиографическая ссылка</a:t>
            </a:r>
            <a:r>
              <a:rPr lang="ru-RU" sz="6000" b="1" dirty="0"/>
              <a:t>. </a:t>
            </a:r>
            <a:br>
              <a:rPr lang="ru-RU" sz="6000" b="1" dirty="0"/>
            </a:br>
            <a:r>
              <a:rPr lang="ru-RU" sz="6000" u="sng" dirty="0">
                <a:hlinkClick r:id="rId5"/>
              </a:rPr>
              <a:t>ГОСТ Р 1.5-2004</a:t>
            </a:r>
            <a:r>
              <a:rPr lang="ru-RU" sz="6000" dirty="0"/>
              <a:t> Стандарты национальные Российской Федерации. </a:t>
            </a:r>
            <a:r>
              <a:rPr lang="ru-RU" sz="6000" b="1" i="0" dirty="0"/>
              <a:t>Правила построения, изложения, оформления и обозначения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u="sng" dirty="0">
                <a:hlinkClick r:id="rId6"/>
              </a:rPr>
              <a:t>ГОСТ 7.1-2003</a:t>
            </a:r>
            <a:r>
              <a:rPr lang="ru-RU" sz="6000" dirty="0"/>
              <a:t> Система стандартов по информации, библиотечному и издательскому делу. </a:t>
            </a:r>
            <a:r>
              <a:rPr lang="ru-RU" sz="6000" b="1" i="0" dirty="0"/>
              <a:t>Библиографическое описание</a:t>
            </a:r>
            <a:r>
              <a:rPr lang="ru-RU" sz="6000" b="1" dirty="0"/>
              <a:t>.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u="sng" dirty="0">
                <a:hlinkClick r:id="rId7"/>
              </a:rPr>
              <a:t>ГОСТ 7.11-2004</a:t>
            </a:r>
            <a:r>
              <a:rPr lang="ru-RU" sz="6000" dirty="0"/>
              <a:t> (ИСО 832:1994) Система стандартов по информации, библиотечному и издательскому делу. </a:t>
            </a:r>
            <a:r>
              <a:rPr lang="ru-RU" sz="6000" b="1" i="0" dirty="0"/>
              <a:t>Сокращение слов и словосочетаний на иностранных европейских языках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u="sng" dirty="0">
                <a:solidFill>
                  <a:srgbClr val="DAA600"/>
                </a:solidFill>
              </a:rPr>
              <a:t>ГОСТ Р 7.0.12-2011</a:t>
            </a:r>
            <a:r>
              <a:rPr lang="ru-RU" sz="6000" dirty="0"/>
              <a:t>Система стандартов по информации, библиотечному и издательскому делу. </a:t>
            </a:r>
            <a:r>
              <a:rPr lang="ru-RU" sz="6000" b="1" i="0" dirty="0"/>
              <a:t>Сокращение слов на русском языке</a:t>
            </a:r>
            <a:r>
              <a:rPr lang="ru-RU" sz="6000" b="1" dirty="0"/>
              <a:t>.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u="sng" dirty="0">
                <a:hlinkClick r:id="rId8"/>
              </a:rPr>
              <a:t>ГОСТ 7.80-2000</a:t>
            </a:r>
            <a:r>
              <a:rPr lang="ru-RU" sz="6000" dirty="0"/>
              <a:t> Система стандартов по информации, библиотечному и издательскому делу. </a:t>
            </a:r>
            <a:r>
              <a:rPr lang="ru-RU" sz="6000" b="1" i="0" dirty="0"/>
              <a:t>Заголовок</a:t>
            </a:r>
            <a:r>
              <a:rPr lang="ru-RU" sz="6000" dirty="0"/>
              <a:t>. Общие требования и правила составления</a:t>
            </a:r>
          </a:p>
          <a:p>
            <a:pPr marL="365760" indent="-36576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ru-RU" sz="5600" i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65760" indent="-36576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defRPr/>
            </a:pPr>
            <a:endParaRPr lang="ru-RU" sz="5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253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44824"/>
            <a:ext cx="7772400" cy="147002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      Научный </a:t>
            </a:r>
            <a:r>
              <a:rPr lang="ru-RU" sz="4800" dirty="0"/>
              <a:t>и деловой (профессиональный)</a:t>
            </a:r>
            <a:br>
              <a:rPr lang="ru-RU" sz="4800" dirty="0"/>
            </a:br>
            <a:r>
              <a:rPr lang="ru-RU" sz="4800" dirty="0"/>
              <a:t>стиль</a:t>
            </a:r>
            <a:endParaRPr lang="ru-RU" sz="48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700213"/>
            <a:ext cx="7232650" cy="4394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/>
              <a:t>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360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25100" y="3678583"/>
            <a:ext cx="1512168" cy="936104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007A37"/>
                </a:solidFill>
              </a:rPr>
              <a:t>0,5 часа</a:t>
            </a:r>
            <a:endParaRPr lang="ru-RU" sz="3600" b="1" dirty="0">
              <a:solidFill>
                <a:srgbClr val="007A37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при приеме на работу:</a:t>
            </a:r>
            <a:endParaRPr lang="ru-RU" dirty="0"/>
          </a:p>
        </p:txBody>
      </p:sp>
      <p:pic>
        <p:nvPicPr>
          <p:cNvPr id="1028" name="Picture 4" descr="https://knigirossii.ru/pictures/17/207/4883982_s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5292" b="19096"/>
          <a:stretch/>
        </p:blipFill>
        <p:spPr bwMode="auto">
          <a:xfrm>
            <a:off x="575353" y="2311963"/>
            <a:ext cx="2476072" cy="31847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915816" y="39043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6372200" y="3573016"/>
            <a:ext cx="24482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76288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08125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18288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Аналитическая справка о состоянии и тенденциях …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148064" y="38899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36912"/>
            <a:ext cx="7747000" cy="387826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2800" dirty="0" smtClean="0"/>
              <a:t>Логичность изложения</a:t>
            </a:r>
          </a:p>
          <a:p>
            <a:pPr eaLnBrk="1" hangingPunct="1"/>
            <a:r>
              <a:rPr lang="ru-RU" sz="2800" dirty="0" smtClean="0"/>
              <a:t>Отвлеченность и обобщенность</a:t>
            </a:r>
          </a:p>
          <a:p>
            <a:pPr eaLnBrk="1" hangingPunct="1"/>
            <a:r>
              <a:rPr lang="ru-RU" sz="2800" dirty="0" smtClean="0"/>
              <a:t>Точность </a:t>
            </a:r>
            <a:r>
              <a:rPr lang="ru-RU" sz="2800" dirty="0"/>
              <a:t>профессиональных терминов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Объективность</a:t>
            </a:r>
          </a:p>
          <a:p>
            <a:pPr eaLnBrk="1" hangingPunct="1"/>
            <a:r>
              <a:rPr lang="ru-RU" sz="2800" dirty="0" smtClean="0"/>
              <a:t>Строгая </a:t>
            </a:r>
            <a:r>
              <a:rPr lang="ru-RU" sz="2800" dirty="0" err="1" smtClean="0"/>
              <a:t>нормированность</a:t>
            </a:r>
            <a:endParaRPr lang="ru-RU" sz="28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77956" cy="1054100"/>
          </a:xfrm>
        </p:spPr>
        <p:txBody>
          <a:bodyPr/>
          <a:lstStyle/>
          <a:p>
            <a:pPr eaLnBrk="1" hangingPunct="1"/>
            <a:r>
              <a:rPr lang="ru-RU" dirty="0" smtClean="0"/>
              <a:t>Черты </a:t>
            </a:r>
            <a:r>
              <a:rPr lang="ru-RU" dirty="0"/>
              <a:t>профессионального стиля</a:t>
            </a:r>
            <a:r>
              <a:rPr lang="ru-RU" dirty="0" smtClean="0"/>
              <a:t>: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88840"/>
            <a:ext cx="8784976" cy="4392488"/>
          </a:xfrm>
        </p:spPr>
        <p:txBody>
          <a:bodyPr/>
          <a:lstStyle/>
          <a:p>
            <a:pPr eaLnBrk="1" hangingPunct="1"/>
            <a:r>
              <a:rPr lang="ru-RU" dirty="0" smtClean="0"/>
              <a:t>В отличие от художественной литературы, сила воздействия профессионального текста зависит от </a:t>
            </a:r>
            <a:r>
              <a:rPr lang="ru-RU" b="1" dirty="0" smtClean="0">
                <a:solidFill>
                  <a:srgbClr val="0070C0"/>
                </a:solidFill>
              </a:rPr>
              <a:t>логичности, ясности и точности </a:t>
            </a:r>
            <a:r>
              <a:rPr lang="ru-RU" dirty="0" smtClean="0"/>
              <a:t>изложения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Человеческое мышление подчинено законам логики</a:t>
            </a:r>
            <a:r>
              <a:rPr lang="ru-RU" dirty="0" smtClean="0"/>
              <a:t>. Вы не убедите кого-то, если ваши аргументы логически не связаны друг с другом, а ваша речь непоследовательна </a:t>
            </a:r>
          </a:p>
          <a:p>
            <a:pPr eaLnBrk="1" hangingPunct="1"/>
            <a:r>
              <a:rPr lang="ru-RU" dirty="0" smtClean="0"/>
              <a:t>Логичность</a:t>
            </a:r>
            <a:r>
              <a:rPr lang="ru-RU" dirty="0" smtClean="0"/>
              <a:t>, ясность, точность, не являются необходимостью только научной речи. </a:t>
            </a:r>
          </a:p>
          <a:p>
            <a:pPr eaLnBrk="1" hangingPunct="1"/>
            <a:r>
              <a:rPr lang="ru-RU" b="1" dirty="0" smtClean="0">
                <a:solidFill>
                  <a:srgbClr val="0070C0"/>
                </a:solidFill>
              </a:rPr>
              <a:t>Они необходимы и деловому языку</a:t>
            </a:r>
            <a:r>
              <a:rPr lang="ru-RU" dirty="0" smtClean="0"/>
              <a:t>. </a:t>
            </a:r>
          </a:p>
          <a:p>
            <a:pPr eaLnBrk="1" hangingPunct="1"/>
            <a:endParaRPr lang="ru-RU" sz="1200" dirty="0" smtClean="0"/>
          </a:p>
          <a:p>
            <a:pPr eaLnBrk="1" hangingPunct="1"/>
            <a:r>
              <a:rPr lang="ru-RU" sz="1200" dirty="0"/>
              <a:t/>
            </a:r>
            <a:br>
              <a:rPr lang="ru-RU" sz="1200" dirty="0"/>
            </a:br>
            <a:endParaRPr lang="ru-RU" sz="1200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9" y="260648"/>
            <a:ext cx="4248472" cy="10541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Логичность</a:t>
            </a:r>
            <a:br>
              <a:rPr lang="ru-RU" sz="4000" dirty="0" smtClean="0"/>
            </a:br>
            <a:r>
              <a:rPr lang="ru-RU" sz="4000" dirty="0" smtClean="0"/>
              <a:t> изложения</a:t>
            </a:r>
          </a:p>
        </p:txBody>
      </p:sp>
      <p:pic>
        <p:nvPicPr>
          <p:cNvPr id="10" name="Рисунок 9" descr="D:\Мои документы\Загрузки\GCr8Aufj5BKbzJ5eXE-Ue8lKEBaKbKh9k-wQJ2myXu-2KWQjzTPjZYK3vAu33xRzPlnAbHw0BlLr0WR7x-IMBnku-DdmZ0Q2ju2LLIgrUZutW6HDr-n9bEcstXMtZ17ux430JlozUrUm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9" b="29282"/>
          <a:stretch>
            <a:fillRect/>
          </a:stretch>
        </p:blipFill>
        <p:spPr bwMode="auto">
          <a:xfrm>
            <a:off x="5095015" y="476672"/>
            <a:ext cx="4071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Премьер-министр </a:t>
            </a:r>
            <a:r>
              <a:rPr lang="ru-RU" sz="2000" dirty="0"/>
              <a:t>Михаил </a:t>
            </a:r>
            <a:r>
              <a:rPr lang="ru-RU" sz="2000" dirty="0" err="1"/>
              <a:t>Мишустин</a:t>
            </a:r>
            <a:r>
              <a:rPr lang="ru-RU" sz="2000" dirty="0"/>
              <a:t> освободил от должности заместителя министра здравоохранения РФ Елену Бойко по ее собственному желанию. Распоряжение опубликовано на сайте </a:t>
            </a:r>
            <a:r>
              <a:rPr lang="ru-RU" sz="2000" dirty="0" err="1"/>
              <a:t>кабмина</a:t>
            </a:r>
            <a:r>
              <a:rPr lang="ru-RU" sz="2000" dirty="0"/>
              <a:t>.</a:t>
            </a:r>
          </a:p>
          <a:p>
            <a:pPr eaLnBrk="1" hangingPunct="1"/>
            <a:r>
              <a:rPr lang="en-US" sz="2000" dirty="0">
                <a:hlinkClick r:id="rId2"/>
              </a:rPr>
              <a:t>https://www.evening-kazan.ru/news/daby-dur-kazhdogo-byla-vidna-zamglavy-minzdrava-rf-lishilas-dolzhnosti-posle-kosnoyazychnogo-vystupleniya-na-publike.html</a:t>
            </a:r>
            <a:endParaRPr lang="ru-RU" sz="2000" dirty="0"/>
          </a:p>
          <a:p>
            <a:pPr eaLnBrk="1" hangingPunct="1"/>
            <a:r>
              <a:rPr lang="ru-RU" sz="2000" dirty="0"/>
              <a:t>Заместитель министра здравоохранения Елена Бойко</a:t>
            </a:r>
            <a:br>
              <a:rPr lang="ru-RU" sz="2000" dirty="0"/>
            </a:br>
            <a:r>
              <a:rPr lang="ru-RU" sz="2000" dirty="0"/>
              <a:t>отвечала за вопросы </a:t>
            </a:r>
            <a:r>
              <a:rPr lang="ru-RU" sz="2000" dirty="0" err="1"/>
              <a:t>цифровизации</a:t>
            </a:r>
            <a:r>
              <a:rPr lang="ru-RU" sz="2000" dirty="0"/>
              <a:t> медицины в рамках</a:t>
            </a:r>
          </a:p>
          <a:p>
            <a:pPr marL="0" indent="0" eaLnBrk="1" hangingPunct="1">
              <a:buNone/>
            </a:pPr>
            <a:r>
              <a:rPr lang="ru-RU" sz="2000" dirty="0"/>
              <a:t> нацпроекта «</a:t>
            </a:r>
            <a:r>
              <a:rPr lang="ru-RU" sz="2000" dirty="0" smtClean="0"/>
              <a:t>Здравоохранение»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525" cy="1054100"/>
          </a:xfrm>
        </p:spPr>
        <p:txBody>
          <a:bodyPr/>
          <a:lstStyle/>
          <a:p>
            <a:r>
              <a:rPr lang="ru-RU" sz="2000" b="1" i="1" cap="all" dirty="0" smtClean="0">
                <a:latin typeface="Arial" pitchFamily="34" charset="0"/>
                <a:cs typeface="Arial" pitchFamily="34" charset="0"/>
              </a:rPr>
              <a:t>ЗАМГЛАВЫ  МИНЗДРАВА  РФ  ЛИШИЛАСЬ ДОЛЖНОСТИ  </a:t>
            </a:r>
            <a:r>
              <a:rPr lang="ru-RU" sz="2000" b="1" i="1" cap="all" dirty="0"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2000" b="1" i="1" cap="all" dirty="0" smtClean="0">
                <a:latin typeface="Arial" pitchFamily="34" charset="0"/>
                <a:cs typeface="Arial" pitchFamily="34" charset="0"/>
              </a:rPr>
              <a:t> КОСНОЯЗЫЧНОГО </a:t>
            </a:r>
            <a:r>
              <a:rPr lang="ru-RU" sz="2000" b="1" i="1" cap="all" dirty="0">
                <a:latin typeface="Arial" pitchFamily="34" charset="0"/>
                <a:cs typeface="Arial" pitchFamily="34" charset="0"/>
              </a:rPr>
              <a:t>ВЫСТУПЛЕНИЯ </a:t>
            </a:r>
            <a:r>
              <a:rPr lang="ru-RU" sz="2000" b="1" i="1" cap="all" dirty="0" smtClean="0">
                <a:latin typeface="Arial" pitchFamily="34" charset="0"/>
                <a:cs typeface="Arial" pitchFamily="34" charset="0"/>
              </a:rPr>
              <a:t> НА  ПУБЛИКЕ</a:t>
            </a:r>
            <a:r>
              <a:rPr lang="ru-RU" sz="2000" b="1" cap="all" dirty="0"/>
              <a:t/>
            </a:r>
            <a:br>
              <a:rPr lang="ru-RU" sz="2000" b="1" cap="all" dirty="0"/>
            </a:b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9" y="5715845"/>
            <a:ext cx="1760861" cy="108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166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00FF"/>
                </a:solidFill>
              </a:rPr>
              <a:t>«ДАБЫ ДУРЬ КАЖДОГО БЫЛА ВИДНА</a:t>
            </a:r>
            <a:r>
              <a:rPr lang="ru-RU" b="1" cap="all" dirty="0" smtClean="0">
                <a:solidFill>
                  <a:srgbClr val="0000FF"/>
                </a:solidFill>
              </a:rPr>
              <a:t>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3960" y="498142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00FF"/>
                </a:solidFill>
              </a:rPr>
              <a:t>Петр Первый: </a:t>
            </a:r>
            <a:r>
              <a:rPr lang="ru-RU" sz="1400" b="1" cap="all" dirty="0" err="1" smtClean="0">
                <a:solidFill>
                  <a:srgbClr val="0000FF"/>
                </a:solidFill>
              </a:rPr>
              <a:t>Указую</a:t>
            </a:r>
            <a:r>
              <a:rPr lang="ru-RU" sz="1400" b="1" cap="all" dirty="0" smtClean="0">
                <a:solidFill>
                  <a:srgbClr val="0000FF"/>
                </a:solidFill>
              </a:rPr>
              <a:t> боярам говорить по ненаписанному… </a:t>
            </a: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9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74615" y="836712"/>
            <a:ext cx="7747000" cy="823913"/>
          </a:xfrm>
        </p:spPr>
        <p:txBody>
          <a:bodyPr/>
          <a:lstStyle/>
          <a:p>
            <a:pPr eaLnBrk="1" hangingPunct="1"/>
            <a:r>
              <a:rPr lang="ru-RU" dirty="0" smtClean="0"/>
              <a:t> Научный и профессиональный текст должен обязательно быть </a:t>
            </a:r>
            <a:r>
              <a:rPr lang="ru-RU" b="1" i="1" dirty="0" smtClean="0">
                <a:solidFill>
                  <a:srgbClr val="0070C0"/>
                </a:solidFill>
              </a:rPr>
              <a:t>логичным</a:t>
            </a:r>
            <a:r>
              <a:rPr lang="ru-RU" dirty="0" smtClean="0"/>
              <a:t> и </a:t>
            </a:r>
            <a:r>
              <a:rPr lang="ru-RU" b="1" i="1" dirty="0" smtClean="0">
                <a:solidFill>
                  <a:srgbClr val="0070C0"/>
                </a:solidFill>
              </a:rPr>
              <a:t>последовательным</a:t>
            </a:r>
            <a:r>
              <a:rPr lang="ru-RU" dirty="0" smtClean="0"/>
              <a:t>.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061" y="40"/>
            <a:ext cx="6827837" cy="836672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Логичность изложения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50" y="2000251"/>
            <a:ext cx="4286250" cy="236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65125">
              <a:spcBef>
                <a:spcPts val="0"/>
              </a:spcBef>
              <a:buClr>
                <a:schemeClr val="accent1"/>
              </a:buClr>
              <a:defRPr/>
            </a:pPr>
            <a:r>
              <a:rPr lang="ru-RU" sz="2400" i="0" dirty="0">
                <a:solidFill>
                  <a:srgbClr val="262626"/>
                </a:solidFill>
                <a:latin typeface="+mn-lt"/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Принцип «перевернутой пирамиды» определяет местоположение вывода в начале текста. Эксперименты показывают, что люди не всегда просматривают </a:t>
            </a:r>
            <a:r>
              <a:rPr lang="ru-RU" dirty="0" err="1">
                <a:solidFill>
                  <a:srgbClr val="FF0000"/>
                </a:solidFill>
              </a:rPr>
              <a:t>веб-страницу</a:t>
            </a:r>
            <a:r>
              <a:rPr lang="ru-RU" dirty="0">
                <a:solidFill>
                  <a:srgbClr val="FF0000"/>
                </a:solidFill>
              </a:rPr>
              <a:t> целиком. Многие читатели сканируют текст и пропускают самую важную информацию</a:t>
            </a:r>
            <a:r>
              <a:rPr lang="ru-RU" i="0" dirty="0">
                <a:solidFill>
                  <a:srgbClr val="FF0000"/>
                </a:solidFill>
                <a:latin typeface="+mn-lt"/>
              </a:rPr>
              <a:t>. 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68211" y="2000251"/>
            <a:ext cx="4500562" cy="236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65125">
              <a:spcBef>
                <a:spcPts val="0"/>
              </a:spcBef>
              <a:buClr>
                <a:schemeClr val="accent1"/>
              </a:buClr>
              <a:defRPr/>
            </a:pPr>
            <a:r>
              <a:rPr lang="ru-RU" sz="2400" i="0" dirty="0">
                <a:solidFill>
                  <a:srgbClr val="262626"/>
                </a:solidFill>
                <a:latin typeface="+mn-lt"/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Исходя из результатов экспериментов, которые показывают, что люди сканируют текст и не всегда просматривают </a:t>
            </a:r>
            <a:r>
              <a:rPr lang="ru-RU" dirty="0" err="1">
                <a:solidFill>
                  <a:srgbClr val="0070C0"/>
                </a:solidFill>
              </a:rPr>
              <a:t>веб-страницу</a:t>
            </a:r>
            <a:r>
              <a:rPr lang="ru-RU" dirty="0">
                <a:solidFill>
                  <a:srgbClr val="0070C0"/>
                </a:solidFill>
              </a:rPr>
              <a:t> целиком, целесообразно воспользоваться принципом «перевернутой пирамиды» и поместить вывод в начало текста</a:t>
            </a:r>
            <a:endParaRPr lang="ru-RU" i="0" dirty="0">
              <a:solidFill>
                <a:srgbClr val="0070C0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3224" y="4382755"/>
            <a:ext cx="8956914" cy="22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ru-RU" sz="2400" i="0" dirty="0">
                <a:solidFill>
                  <a:srgbClr val="262626"/>
                </a:solidFill>
                <a:latin typeface="+mn-lt"/>
              </a:rPr>
              <a:t> </a:t>
            </a:r>
            <a:r>
              <a:rPr lang="ru-RU" sz="2000" i="0" dirty="0">
                <a:solidFill>
                  <a:srgbClr val="262626"/>
                </a:solidFill>
                <a:latin typeface="+mn-lt"/>
              </a:rPr>
              <a:t>Заключение дается в конце текста (в </a:t>
            </a:r>
            <a:r>
              <a:rPr lang="ru-RU" sz="2000" i="0" dirty="0" smtClean="0">
                <a:solidFill>
                  <a:srgbClr val="262626"/>
                </a:solidFill>
                <a:latin typeface="+mn-lt"/>
              </a:rPr>
              <a:t>веб-публикациях  </a:t>
            </a:r>
            <a:r>
              <a:rPr lang="ru-RU" sz="2000" i="0" dirty="0">
                <a:solidFill>
                  <a:srgbClr val="262626"/>
                </a:solidFill>
                <a:latin typeface="+mn-lt"/>
              </a:rPr>
              <a:t>ставят выводы в начале). 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ru-RU" sz="2000" i="0" dirty="0">
                <a:solidFill>
                  <a:srgbClr val="262626"/>
                </a:solidFill>
                <a:latin typeface="+mn-lt"/>
              </a:rPr>
              <a:t>Если в профессиональных текстах </a:t>
            </a:r>
            <a:r>
              <a:rPr lang="ru-RU" sz="2000" i="0" dirty="0" smtClean="0">
                <a:solidFill>
                  <a:srgbClr val="262626"/>
                </a:solidFill>
                <a:latin typeface="+mn-lt"/>
              </a:rPr>
              <a:t>есть анализ</a:t>
            </a:r>
            <a:r>
              <a:rPr lang="ru-RU" sz="2000" i="0" dirty="0">
                <a:solidFill>
                  <a:srgbClr val="262626"/>
                </a:solidFill>
                <a:latin typeface="+mn-lt"/>
              </a:rPr>
              <a:t>, то следом за анализом обязательно должен идти </a:t>
            </a:r>
            <a:r>
              <a:rPr lang="ru-RU" sz="2000" i="0" dirty="0" smtClean="0">
                <a:solidFill>
                  <a:srgbClr val="262626"/>
                </a:solidFill>
                <a:latin typeface="+mn-lt"/>
              </a:rPr>
              <a:t>вывод (</a:t>
            </a:r>
            <a:r>
              <a:rPr lang="ru-RU" dirty="0">
                <a:solidFill>
                  <a:srgbClr val="0070C0"/>
                </a:solidFill>
              </a:rPr>
              <a:t>ну и ?</a:t>
            </a:r>
            <a:r>
              <a:rPr lang="ru-RU" i="0" dirty="0"/>
              <a:t>)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ru-RU" sz="2000" i="0" dirty="0">
                <a:solidFill>
                  <a:srgbClr val="262626"/>
                </a:solidFill>
                <a:latin typeface="+mn-lt"/>
              </a:rPr>
              <a:t>Использование слов, определяющих логику мысли </a:t>
            </a:r>
            <a:r>
              <a:rPr lang="ru-RU" sz="2000" i="0" dirty="0" smtClean="0">
                <a:solidFill>
                  <a:srgbClr val="262626"/>
                </a:solidFill>
                <a:latin typeface="+mn-lt"/>
              </a:rPr>
              <a:t>(вследствие, итак, таким </a:t>
            </a:r>
            <a:r>
              <a:rPr lang="ru-RU" sz="2000" i="0" dirty="0">
                <a:solidFill>
                  <a:srgbClr val="262626"/>
                </a:solidFill>
                <a:latin typeface="+mn-lt"/>
              </a:rPr>
              <a:t>образом и т.д</a:t>
            </a:r>
            <a:r>
              <a:rPr lang="ru-RU" sz="2000" i="0" dirty="0" smtClean="0">
                <a:solidFill>
                  <a:srgbClr val="262626"/>
                </a:solidFill>
                <a:latin typeface="+mn-lt"/>
              </a:rPr>
              <a:t>.)</a:t>
            </a: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ru-RU" sz="2000" i="0" dirty="0" smtClean="0">
                <a:solidFill>
                  <a:srgbClr val="262626"/>
                </a:solidFill>
                <a:latin typeface="+mn-lt"/>
              </a:rPr>
              <a:t>Исключение возвращений к одной и той же мысли</a:t>
            </a:r>
            <a:endParaRPr lang="ru-RU" sz="20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</p:txBody>
      </p:sp>
      <p:pic>
        <p:nvPicPr>
          <p:cNvPr id="9" name="Рисунок 8" descr="D:\Мои документы\Загрузки\depositphotos_34618285-stock-photo-the-word-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16430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1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3071813"/>
            <a:ext cx="8358187" cy="8239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Отсутствие образных средств (эпитетов,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эмоциональных оценок и т.д.)</a:t>
            </a:r>
            <a:r>
              <a:rPr lang="ru-RU" sz="1800" dirty="0" smtClean="0"/>
              <a:t> , «журналистского стиля»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358188" cy="1054100"/>
          </a:xfrm>
        </p:spPr>
        <p:txBody>
          <a:bodyPr/>
          <a:lstStyle/>
          <a:p>
            <a:pPr eaLnBrk="1" hangingPunct="1"/>
            <a:r>
              <a:rPr lang="ru-RU" sz="4000" smtClean="0"/>
              <a:t>Отвлеченность и обобщенность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1844824"/>
            <a:ext cx="87868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ru-RU" sz="2400" i="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ru-RU" b="1" i="0" dirty="0">
                <a:solidFill>
                  <a:srgbClr val="262626"/>
                </a:solidFill>
                <a:latin typeface="+mn-lt"/>
              </a:rPr>
              <a:t>Профессиональный текст пишется всегда в безличной форме, используется нейтральный (повествовательный) тон </a:t>
            </a:r>
            <a:endParaRPr lang="ru-RU" b="1" i="0" dirty="0" smtClean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lang="ru-RU" b="1" i="0" dirty="0" smtClean="0">
                <a:solidFill>
                  <a:srgbClr val="262626"/>
                </a:solidFill>
                <a:latin typeface="+mn-lt"/>
              </a:rPr>
              <a:t>В профессиональном тексте </a:t>
            </a:r>
            <a:r>
              <a:rPr lang="ru-RU" b="1" i="0" dirty="0">
                <a:solidFill>
                  <a:srgbClr val="262626"/>
                </a:solidFill>
                <a:latin typeface="+mn-lt"/>
              </a:rPr>
              <a:t>отсутствует диалог с читателем</a:t>
            </a:r>
            <a:endParaRPr lang="ru-RU" sz="2400" b="1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4313" y="4000500"/>
            <a:ext cx="4000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65125">
              <a:spcBef>
                <a:spcPts val="0"/>
              </a:spcBef>
              <a:buClr>
                <a:schemeClr val="accent1"/>
              </a:buClr>
              <a:defRPr/>
            </a:pPr>
            <a:r>
              <a:rPr lang="ru-RU" sz="2400" i="0" dirty="0">
                <a:solidFill>
                  <a:srgbClr val="262626"/>
                </a:solidFill>
                <a:latin typeface="+mn-lt"/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Вы когда-нибудь задумывались о том, сколько времени Вы тратите на пустые действия в своей повседневной жизни? Забудьте об этом! Новая программа P организует Ваш день, освободив Вам до 70% свободного времени!</a:t>
            </a:r>
            <a:endParaRPr lang="ru-RU" i="0" dirty="0">
              <a:solidFill>
                <a:srgbClr val="FF0000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86313" y="5143500"/>
            <a:ext cx="41433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65125">
              <a:spcBef>
                <a:spcPts val="0"/>
              </a:spcBef>
              <a:buClr>
                <a:schemeClr val="accent1"/>
              </a:buClr>
              <a:defRPr/>
            </a:pPr>
            <a:r>
              <a:rPr lang="ru-RU" sz="2400" i="0" dirty="0">
                <a:solidFill>
                  <a:srgbClr val="262626"/>
                </a:solidFill>
                <a:latin typeface="+mn-lt"/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Программное обеспечение P позволяет рационально организовать распорядок дня и освободить до 70% времени</a:t>
            </a:r>
            <a:endParaRPr lang="ru-RU" i="0" dirty="0">
              <a:solidFill>
                <a:srgbClr val="0070C0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  <a:p>
            <a:pPr marL="365125" indent="-365125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/>
            </a:pPr>
            <a:endParaRPr lang="ru-RU" sz="2400" i="0" dirty="0">
              <a:solidFill>
                <a:srgbClr val="262626"/>
              </a:solidFill>
              <a:latin typeface="+mn-lt"/>
            </a:endParaRPr>
          </a:p>
        </p:txBody>
      </p:sp>
      <p:pic>
        <p:nvPicPr>
          <p:cNvPr id="11" name="Рисунок 10" descr="D:\Мои документы\Загрузки\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286125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3BD49-3B5E-47EE-BF8D-39847FA35D9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1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99109"/>
            <a:ext cx="8904733" cy="2005955"/>
          </a:xfrm>
        </p:spPr>
        <p:txBody>
          <a:bodyPr rtlCol="0">
            <a:normAutofit lnSpcReduction="10000"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/>
              <a:t>Т</a:t>
            </a:r>
            <a:r>
              <a:rPr lang="ru-RU" dirty="0" smtClean="0"/>
              <a:t>очность</a:t>
            </a:r>
            <a:r>
              <a:rPr lang="ru-RU" dirty="0"/>
              <a:t>, исключающая возможность </a:t>
            </a:r>
            <a:r>
              <a:rPr lang="ru-RU" dirty="0" smtClean="0"/>
              <a:t>разных истолкований </a:t>
            </a:r>
            <a:r>
              <a:rPr lang="ru-RU" dirty="0" smtClean="0">
                <a:solidFill>
                  <a:srgbClr val="0070C0"/>
                </a:solidFill>
              </a:rPr>
              <a:t>(темп роста, темп прироста…) 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Широкое использование профессиональной терминологии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санирование, пролонгация, ремонтно-эксплуатационный т. п</a:t>
            </a:r>
            <a:r>
              <a:rPr lang="ru-RU" dirty="0" smtClean="0"/>
              <a:t>.)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Уточнение понятий если они не являются устоявшимися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sz="2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591425" cy="576263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Точность и профессиональная терминология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884552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ru-RU" sz="1400" dirty="0">
                <a:solidFill>
                  <a:srgbClr val="008000"/>
                </a:solidFill>
              </a:rPr>
              <a:t>(опрос топ-менеджмента фирм по оказанию информационных услуг – Что такое цифровая экономика?)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4171" t="26616" r="23422" b="8356"/>
          <a:stretch/>
        </p:blipFill>
        <p:spPr bwMode="auto">
          <a:xfrm>
            <a:off x="4716016" y="3846165"/>
            <a:ext cx="4324077" cy="2592288"/>
          </a:xfrm>
          <a:prstGeom prst="rect">
            <a:avLst/>
          </a:prstGeom>
          <a:ln w="1905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6396335"/>
            <a:ext cx="4615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Бухт Р</a:t>
            </a:r>
            <a:r>
              <a:rPr lang="ru-RU" sz="1200" dirty="0" smtClean="0">
                <a:solidFill>
                  <a:srgbClr val="0070C0"/>
                </a:solidFill>
              </a:rPr>
              <a:t>., </a:t>
            </a:r>
            <a:r>
              <a:rPr lang="ru-RU" sz="1200" dirty="0" err="1">
                <a:solidFill>
                  <a:srgbClr val="0070C0"/>
                </a:solidFill>
              </a:rPr>
              <a:t>Хикс</a:t>
            </a:r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Р. Центр </a:t>
            </a:r>
            <a:r>
              <a:rPr lang="ru-RU" sz="1200" dirty="0">
                <a:solidFill>
                  <a:srgbClr val="0070C0"/>
                </a:solidFill>
              </a:rPr>
              <a:t>исследований информатики для развития, </a:t>
            </a:r>
            <a:r>
              <a:rPr lang="ru-RU" sz="1200" dirty="0" smtClean="0">
                <a:solidFill>
                  <a:srgbClr val="0070C0"/>
                </a:solidFill>
              </a:rPr>
              <a:t>Великобритания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8" name="Picture 6" descr="C:\Users\предпренимательство\Downloads\attach-6368791961051225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2" t="33308" r="35789" b="18490"/>
          <a:stretch/>
        </p:blipFill>
        <p:spPr bwMode="auto">
          <a:xfrm>
            <a:off x="1696478" y="4581128"/>
            <a:ext cx="2599648" cy="1641301"/>
          </a:xfrm>
          <a:prstGeom prst="rect">
            <a:avLst/>
          </a:prstGeom>
          <a:noFill/>
          <a:ln w="28575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1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960</TotalTime>
  <Words>971</Words>
  <Application>Microsoft Office PowerPoint</Application>
  <PresentationFormat>Экран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Презентация PowerPoint</vt:lpstr>
      <vt:lpstr>      Научный и деловой (профессиональный) стиль</vt:lpstr>
      <vt:lpstr>Тест при приеме на работу:</vt:lpstr>
      <vt:lpstr>Черты профессионального стиля: </vt:lpstr>
      <vt:lpstr>Логичность  изложения</vt:lpstr>
      <vt:lpstr>ЗАМГЛАВЫ  МИНЗДРАВА  РФ  ЛИШИЛАСЬ ДОЛЖНОСТИ  ПОСЛЕ  КОСНОЯЗЫЧНОГО ВЫСТУПЛЕНИЯ  НА  ПУБЛИКЕ </vt:lpstr>
      <vt:lpstr>Логичность изложения</vt:lpstr>
      <vt:lpstr>Отвлеченность и обобщенность</vt:lpstr>
      <vt:lpstr>Точность и профессиональная терминология</vt:lpstr>
      <vt:lpstr>Особенности построения научного и делового текста</vt:lpstr>
      <vt:lpstr>Реферативный стиль изложения:</vt:lpstr>
      <vt:lpstr>Реферативный стиль изложения !!!</vt:lpstr>
      <vt:lpstr>Объективность  и достоверность (антиплагиат)</vt:lpstr>
      <vt:lpstr>Последствия нарушения объективности и достоверности</vt:lpstr>
      <vt:lpstr>Строгая нормированность в оформлении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стиль</dc:title>
  <dc:creator>SamLab.ws</dc:creator>
  <cp:lastModifiedBy>пользователь</cp:lastModifiedBy>
  <cp:revision>63</cp:revision>
  <dcterms:created xsi:type="dcterms:W3CDTF">2010-05-05T16:30:01Z</dcterms:created>
  <dcterms:modified xsi:type="dcterms:W3CDTF">2023-11-16T18:22:50Z</dcterms:modified>
</cp:coreProperties>
</file>